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20"/>
  </p:notesMasterIdLst>
  <p:sldIdLst>
    <p:sldId id="256" r:id="rId2"/>
    <p:sldId id="271" r:id="rId3"/>
    <p:sldId id="284" r:id="rId4"/>
    <p:sldId id="285" r:id="rId5"/>
    <p:sldId id="287" r:id="rId6"/>
    <p:sldId id="290" r:id="rId7"/>
    <p:sldId id="292" r:id="rId8"/>
    <p:sldId id="293" r:id="rId9"/>
    <p:sldId id="295" r:id="rId10"/>
    <p:sldId id="297" r:id="rId11"/>
    <p:sldId id="300" r:id="rId12"/>
    <p:sldId id="298" r:id="rId13"/>
    <p:sldId id="299" r:id="rId14"/>
    <p:sldId id="301" r:id="rId15"/>
    <p:sldId id="302" r:id="rId16"/>
    <p:sldId id="268" r:id="rId17"/>
    <p:sldId id="269" r:id="rId18"/>
    <p:sldId id="26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2"/>
  </p:normalViewPr>
  <p:slideViewPr>
    <p:cSldViewPr snapToGrid="0" snapToObjects="1">
      <p:cViewPr varScale="1">
        <p:scale>
          <a:sx n="81" d="100"/>
          <a:sy n="81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2ABE2-A676-F346-AFF8-F457940C2171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0EC56-E53A-D84A-A71A-3908B0260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58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s-EC" dirty="0" smtClean="0"/>
              <a:t>Gotitas expulsadas por las personas afectadas.</a:t>
            </a:r>
          </a:p>
          <a:p>
            <a:pPr marL="719455" lvl="1" indent="-269875"/>
            <a:r>
              <a:rPr lang="es-EC" dirty="0" smtClean="0"/>
              <a:t>Contacto con las secreciones respiratorias.</a:t>
            </a:r>
            <a:endParaRPr lang="es-EC" dirty="0" smtClean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719455" lvl="1" indent="-269875"/>
            <a:r>
              <a:rPr lang="es-EC" dirty="0" smtClean="0"/>
              <a:t>Superficies contaminadas (la vida media del virus depende del tipo de superficie contaminada)</a:t>
            </a:r>
            <a:endParaRPr lang="es-EC" dirty="0" smtClean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40400-C424-450A-A465-344DC21B8D8A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3718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0EC56-E53A-D84A-A71A-3908B0260D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4/15/2020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838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955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4/15/2020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203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4/15/2020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396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4/15/2020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244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314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4/15/2020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269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4/15/2020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914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4/15/2020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581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4/15/2020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937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978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0525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6" r:id="rId6"/>
    <p:sldLayoutId id="2147483681" r:id="rId7"/>
    <p:sldLayoutId id="2147483682" r:id="rId8"/>
    <p:sldLayoutId id="2147483683" r:id="rId9"/>
    <p:sldLayoutId id="2147483685" r:id="rId10"/>
    <p:sldLayoutId id="2147483684" r:id="rId1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7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77D68E-960E-AE49-A548-B9F8C378F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20" y="863695"/>
            <a:ext cx="3511233" cy="3779995"/>
          </a:xfrm>
        </p:spPr>
        <p:txBody>
          <a:bodyPr anchor="ctr"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COVID-19 Pandemic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FB0F85-E042-2340-9F07-5F34D9C91A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621" y="4739779"/>
            <a:ext cx="3564120" cy="1414835"/>
          </a:xfrm>
        </p:spPr>
        <p:txBody>
          <a:bodyPr anchor="t">
            <a:normAutofit fontScale="70000" lnSpcReduction="20000"/>
          </a:bodyPr>
          <a:lstStyle/>
          <a:p>
            <a:r>
              <a:rPr lang="en-US" sz="3600" dirty="0">
                <a:solidFill>
                  <a:srgbClr val="FFFFFF">
                    <a:alpha val="75000"/>
                  </a:srgbClr>
                </a:solidFill>
              </a:rPr>
              <a:t>Current Situation</a:t>
            </a:r>
          </a:p>
          <a:p>
            <a:r>
              <a:rPr lang="en-US" sz="3600" dirty="0">
                <a:solidFill>
                  <a:srgbClr val="FFFFFF">
                    <a:alpha val="75000"/>
                  </a:srgbClr>
                </a:solidFill>
              </a:rPr>
              <a:t>4/7/2020</a:t>
            </a:r>
          </a:p>
          <a:p>
            <a:endParaRPr lang="en-US" sz="2000" dirty="0">
              <a:solidFill>
                <a:srgbClr val="FFFFFF">
                  <a:alpha val="75000"/>
                </a:srgbClr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 picture containing fruit, cake&#10;&#10;Description automatically generated">
            <a:extLst>
              <a:ext uri="{FF2B5EF4-FFF2-40B4-BE49-F238E27FC236}">
                <a16:creationId xmlns:a16="http://schemas.microsoft.com/office/drawing/2014/main" id="{51B3F6CE-13AA-4C4B-8CC0-0706E419B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55" r="15983" b="1"/>
          <a:stretch/>
        </p:blipFill>
        <p:spPr>
          <a:xfrm>
            <a:off x="4654295" y="457200"/>
            <a:ext cx="7086151" cy="589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79" y="9263"/>
            <a:ext cx="10115112" cy="6840499"/>
          </a:xfrm>
        </p:spPr>
      </p:pic>
    </p:spTree>
    <p:extLst>
      <p:ext uri="{BB962C8B-B14F-4D97-AF65-F5344CB8AC3E}">
        <p14:creationId xmlns:p14="http://schemas.microsoft.com/office/powerpoint/2010/main" val="7876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519" y="0"/>
            <a:ext cx="4743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0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526" y="1"/>
            <a:ext cx="9718522" cy="6867756"/>
          </a:xfrm>
        </p:spPr>
      </p:pic>
    </p:spTree>
    <p:extLst>
      <p:ext uri="{BB962C8B-B14F-4D97-AF65-F5344CB8AC3E}">
        <p14:creationId xmlns:p14="http://schemas.microsoft.com/office/powerpoint/2010/main" val="131334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Diagnostico</a:t>
            </a:r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/>
          </p:nvPr>
        </p:nvGraphicFramePr>
        <p:xfrm>
          <a:off x="914400" y="1731963"/>
          <a:ext cx="10353676" cy="449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8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8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88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84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EC" sz="16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RESFRADO</a:t>
                      </a:r>
                      <a:endParaRPr lang="es-EC" sz="1600" baseline="0" dirty="0" smtClean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s-EC" sz="16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COMUN</a:t>
                      </a:r>
                      <a:endParaRPr lang="es-EC" sz="16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GRIPE</a:t>
                      </a:r>
                      <a:endParaRPr lang="es-EC" sz="16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solidFill>
                            <a:srgbClr val="92D05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COVID-19</a:t>
                      </a:r>
                      <a:endParaRPr lang="es-EC" sz="1600" dirty="0">
                        <a:solidFill>
                          <a:srgbClr val="92D05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FIEBRE</a:t>
                      </a:r>
                      <a:r>
                        <a:rPr lang="es-EC" sz="16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(+38°C)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TOS</a:t>
                      </a:r>
                      <a:endParaRPr lang="es-EC" sz="16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CONGESTION NASAL</a:t>
                      </a:r>
                      <a:endParaRPr lang="es-EC" sz="16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MOCO</a:t>
                      </a:r>
                      <a:endParaRPr lang="es-EC" sz="16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ESTORNUDOS</a:t>
                      </a:r>
                      <a:endParaRPr lang="es-EC" sz="16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DOLOR DE GARGANTA</a:t>
                      </a:r>
                      <a:endParaRPr lang="es-EC" sz="16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DIFICULTAD PARA RESPIRAR</a:t>
                      </a:r>
                      <a:endParaRPr lang="es-EC" sz="16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CANSANCIO</a:t>
                      </a:r>
                      <a:endParaRPr lang="es-EC" sz="16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VOMITO</a:t>
                      </a:r>
                      <a:endParaRPr lang="es-EC" sz="16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DOLOR DE HUESOS</a:t>
                      </a:r>
                      <a:endParaRPr lang="es-EC" sz="16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6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337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0" y="19050"/>
            <a:ext cx="65151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9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049" y="0"/>
            <a:ext cx="66599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F186A-2544-A04F-BA9F-C2A38CEB6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927352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外出回家後需要做哪些防疫工作？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C846A-6449-C44E-B7B8-D3A12E7D2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953" y="1758462"/>
            <a:ext cx="11029616" cy="5099538"/>
          </a:xfrm>
        </p:spPr>
        <p:txBody>
          <a:bodyPr>
            <a:normAutofit/>
          </a:bodyPr>
          <a:lstStyle/>
          <a:p>
            <a:r>
              <a:rPr lang="zh-TW" altLang="en-US" sz="4400" dirty="0"/>
              <a:t>盡量呆在</a:t>
            </a:r>
            <a:r>
              <a:rPr lang="zh-TW" altLang="en-US" sz="4400" dirty="0" smtClean="0"/>
              <a:t>家</a:t>
            </a:r>
            <a:r>
              <a:rPr lang="zh-CN" altLang="en-US" sz="4400" dirty="0" smtClean="0"/>
              <a:t>、</a:t>
            </a:r>
            <a:r>
              <a:rPr lang="en-US" altLang="zh-TW" sz="4400" dirty="0" smtClean="0"/>
              <a:t> </a:t>
            </a:r>
            <a:r>
              <a:rPr lang="zh-TW" altLang="en-US" sz="4000" dirty="0"/>
              <a:t>出門戴口罩</a:t>
            </a:r>
            <a:r>
              <a:rPr lang="en-US" altLang="zh-TW" sz="4000" dirty="0"/>
              <a:t> </a:t>
            </a:r>
          </a:p>
          <a:p>
            <a:r>
              <a:rPr lang="zh-TW" altLang="en-US" sz="4400" dirty="0"/>
              <a:t>少接觸人</a:t>
            </a:r>
            <a:r>
              <a:rPr lang="zh-TW" altLang="en-US" sz="4400" dirty="0" smtClean="0"/>
              <a:t>群</a:t>
            </a:r>
            <a:r>
              <a:rPr lang="zh-CN" altLang="en-US" sz="4400" dirty="0" smtClean="0"/>
              <a:t>、</a:t>
            </a:r>
            <a:r>
              <a:rPr lang="en-US" altLang="zh-TW" sz="4400" dirty="0" smtClean="0"/>
              <a:t> </a:t>
            </a:r>
            <a:r>
              <a:rPr lang="zh-TW" altLang="en-US" sz="4000" dirty="0"/>
              <a:t>帶洗手液酒精</a:t>
            </a:r>
            <a:endParaRPr lang="en-US" sz="4000" dirty="0"/>
          </a:p>
          <a:p>
            <a:r>
              <a:rPr lang="zh-TW" altLang="en-US" sz="4400" dirty="0"/>
              <a:t>勤洗手</a:t>
            </a:r>
            <a:r>
              <a:rPr lang="en-US" altLang="zh-TW" sz="4400" dirty="0"/>
              <a:t> </a:t>
            </a:r>
            <a:r>
              <a:rPr lang="zh-CN" altLang="en-US" sz="4400" dirty="0" smtClean="0"/>
              <a:t>（</a:t>
            </a:r>
            <a:r>
              <a:rPr lang="zh-TW" altLang="en-US" sz="4400" dirty="0" smtClean="0"/>
              <a:t>用</a:t>
            </a:r>
            <a:r>
              <a:rPr lang="zh-TW" altLang="en-US" sz="4400" dirty="0"/>
              <a:t>洗手</a:t>
            </a:r>
            <a:r>
              <a:rPr lang="zh-TW" altLang="en-US" sz="4400" dirty="0" smtClean="0"/>
              <a:t>液</a:t>
            </a:r>
            <a:r>
              <a:rPr lang="zh-CN" altLang="en-US" sz="4400" dirty="0" smtClean="0"/>
              <a:t>）</a:t>
            </a:r>
            <a:endParaRPr lang="en-US" sz="4400" dirty="0"/>
          </a:p>
          <a:p>
            <a:r>
              <a:rPr lang="zh-TW" altLang="en-US" sz="4400" dirty="0" smtClean="0"/>
              <a:t>清潔門</a:t>
            </a:r>
            <a:r>
              <a:rPr lang="zh-TW" altLang="en-US" sz="4400" dirty="0"/>
              <a:t>把和桌面</a:t>
            </a:r>
            <a:endParaRPr lang="en-US" sz="4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624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0238E-2AE5-8F44-A2B5-A88CC0A8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86" y="527538"/>
            <a:ext cx="11394830" cy="1406770"/>
          </a:xfrm>
        </p:spPr>
        <p:txBody>
          <a:bodyPr>
            <a:noAutofit/>
          </a:bodyPr>
          <a:lstStyle/>
          <a:p>
            <a:r>
              <a:rPr lang="zh-TW" altLang="en-US" sz="4800" dirty="0"/>
              <a:t>如何能夠在天天在各種疫情負面新聞之中，不受其影響，安定人心</a:t>
            </a:r>
            <a:r>
              <a:rPr lang="en-US" altLang="zh-TW" sz="4800" dirty="0"/>
              <a:t>?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D9245-39A4-0543-A293-8E750F5A1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462" y="1934308"/>
            <a:ext cx="11687906" cy="4771292"/>
          </a:xfrm>
        </p:spPr>
        <p:txBody>
          <a:bodyPr>
            <a:noAutofit/>
          </a:bodyPr>
          <a:lstStyle/>
          <a:p>
            <a:r>
              <a:rPr lang="zh-TW" altLang="en-US" sz="4400" dirty="0"/>
              <a:t>拒絕看和聽負面新聞、不喝酒、</a:t>
            </a:r>
            <a:r>
              <a:rPr lang="en-US" altLang="zh-TW" sz="4400" dirty="0"/>
              <a:t> </a:t>
            </a:r>
            <a:r>
              <a:rPr lang="zh-TW" altLang="en-US" sz="4400" dirty="0"/>
              <a:t>不用禁藥</a:t>
            </a:r>
            <a:endParaRPr lang="en-US" altLang="zh-TW" sz="4400" dirty="0"/>
          </a:p>
          <a:p>
            <a:r>
              <a:rPr lang="zh-TW" altLang="en-US" sz="4400" dirty="0"/>
              <a:t>安心睡、快樂吃、歡喜笑、健康做</a:t>
            </a:r>
            <a:endParaRPr lang="en-US" altLang="zh-TW" sz="4400" dirty="0"/>
          </a:p>
          <a:p>
            <a:r>
              <a:rPr lang="zh-TW" altLang="en-US" sz="4400" dirty="0"/>
              <a:t>靜坐、運動、看勵志的書</a:t>
            </a:r>
            <a:endParaRPr lang="en-US" altLang="zh-TW" sz="4400" dirty="0"/>
          </a:p>
          <a:p>
            <a:r>
              <a:rPr lang="zh-TW" altLang="en-US" sz="4400" dirty="0"/>
              <a:t>祈禱、聽上人開示、薰法香</a:t>
            </a:r>
            <a:endParaRPr lang="en-US" altLang="zh-TW" sz="4400" dirty="0"/>
          </a:p>
          <a:p>
            <a:r>
              <a:rPr lang="zh-TW" altLang="en-US" sz="4400" dirty="0"/>
              <a:t>和問候親朋好友、話家常、募心募愛、做慈濟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63168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E50B6-9143-704A-B81A-A785C6B34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5"/>
            <a:ext cx="11029615" cy="1337659"/>
          </a:xfrm>
        </p:spPr>
        <p:txBody>
          <a:bodyPr>
            <a:noAutofit/>
          </a:bodyPr>
          <a:lstStyle/>
          <a:p>
            <a:r>
              <a:rPr lang="zh-TW" altLang="en-US" sz="4800" dirty="0"/>
              <a:t>居家防疫時，如何預防自己或親人產生憂鬱症，躁鬱症進而引起家暴或自殺</a:t>
            </a:r>
            <a:r>
              <a:rPr lang="en-US" altLang="zh-TW" sz="4800" dirty="0"/>
              <a:t>?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1CE3E-3317-5A40-BA19-4E4EB25E4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277" y="2340864"/>
            <a:ext cx="11254154" cy="3634486"/>
          </a:xfrm>
        </p:spPr>
        <p:txBody>
          <a:bodyPr>
            <a:noAutofit/>
          </a:bodyPr>
          <a:lstStyle/>
          <a:p>
            <a:r>
              <a:rPr lang="zh-TW" altLang="en-US" sz="4400" dirty="0"/>
              <a:t>如果原來就有病</a:t>
            </a:r>
            <a:r>
              <a:rPr lang="en-US" altLang="zh-TW" sz="4400" dirty="0"/>
              <a:t>,</a:t>
            </a:r>
            <a:r>
              <a:rPr lang="zh-TW" altLang="en-US" sz="4400" dirty="0"/>
              <a:t>一定要定時吃藥</a:t>
            </a:r>
            <a:r>
              <a:rPr lang="en-US" altLang="zh-TW" sz="4400" dirty="0"/>
              <a:t>.</a:t>
            </a:r>
          </a:p>
          <a:p>
            <a:r>
              <a:rPr lang="zh-TW" altLang="en-US" sz="4400" dirty="0"/>
              <a:t>備足需要的藥物</a:t>
            </a:r>
            <a:r>
              <a:rPr lang="en-US" altLang="zh-TW" sz="4400" dirty="0"/>
              <a:t>.</a:t>
            </a:r>
          </a:p>
          <a:p>
            <a:r>
              <a:rPr lang="zh-TW" altLang="en-US" sz="4400" dirty="0"/>
              <a:t>如果睡不著</a:t>
            </a:r>
            <a:r>
              <a:rPr lang="en-US" altLang="zh-TW" sz="4400" dirty="0"/>
              <a:t>, </a:t>
            </a:r>
            <a:r>
              <a:rPr lang="zh-TW" altLang="en-US" sz="4400" dirty="0"/>
              <a:t>睡不好要咨詢醫師</a:t>
            </a:r>
            <a:r>
              <a:rPr lang="en-US" altLang="zh-TW" sz="4400" dirty="0"/>
              <a:t>.</a:t>
            </a:r>
          </a:p>
          <a:p>
            <a:r>
              <a:rPr lang="zh-TW" altLang="en-US" sz="4400" dirty="0"/>
              <a:t>沒有咨詢醫師</a:t>
            </a:r>
            <a:r>
              <a:rPr lang="en-US" altLang="zh-TW" sz="4400" dirty="0"/>
              <a:t>,</a:t>
            </a:r>
            <a:r>
              <a:rPr lang="zh-TW" altLang="en-US" sz="4400" dirty="0"/>
              <a:t>千萬不要亂吃藥或改藥</a:t>
            </a:r>
            <a:r>
              <a:rPr lang="en-US" altLang="zh-TW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929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Light" panose="020B0502020104020203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41F285-C844-0E45-875C-1A748A052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524001"/>
            <a:ext cx="3412067" cy="34783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COVID-19 </a:t>
            </a:r>
            <a:r>
              <a:rPr lang="zh-TW" altLang="en-US" sz="4800" dirty="0">
                <a:solidFill>
                  <a:srgbClr val="FFFFFF"/>
                </a:solidFill>
              </a:rPr>
              <a:t>全球的得病及死亡人數的分析</a:t>
            </a:r>
            <a:endParaRPr lang="en-US" sz="4800" dirty="0">
              <a:solidFill>
                <a:srgbClr val="FFFFFF"/>
              </a:solidFill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EE0769D0-7C24-A04D-B503-D87376EDB6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9509905"/>
              </p:ext>
            </p:extLst>
          </p:nvPr>
        </p:nvGraphicFramePr>
        <p:xfrm>
          <a:off x="4286334" y="1005840"/>
          <a:ext cx="7521217" cy="504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6868">
                  <a:extLst>
                    <a:ext uri="{9D8B030D-6E8A-4147-A177-3AD203B41FA5}">
                      <a16:colId xmlns:a16="http://schemas.microsoft.com/office/drawing/2014/main" val="2148573204"/>
                    </a:ext>
                  </a:extLst>
                </a:gridCol>
                <a:gridCol w="2543908">
                  <a:extLst>
                    <a:ext uri="{9D8B030D-6E8A-4147-A177-3AD203B41FA5}">
                      <a16:colId xmlns:a16="http://schemas.microsoft.com/office/drawing/2014/main" val="3298818610"/>
                    </a:ext>
                  </a:extLst>
                </a:gridCol>
                <a:gridCol w="2100441">
                  <a:extLst>
                    <a:ext uri="{9D8B030D-6E8A-4147-A177-3AD203B41FA5}">
                      <a16:colId xmlns:a16="http://schemas.microsoft.com/office/drawing/2014/main" val="672771505"/>
                    </a:ext>
                  </a:extLst>
                </a:gridCol>
              </a:tblGrid>
              <a:tr h="922799"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4400" dirty="0"/>
                        <a:t>病人數</a:t>
                      </a:r>
                      <a:endParaRPr lang="en-US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4400" dirty="0"/>
                        <a:t>百分比</a:t>
                      </a:r>
                      <a:endParaRPr lang="en-US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293538"/>
                  </a:ext>
                </a:extLst>
              </a:tr>
              <a:tr h="101990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400" dirty="0"/>
                        <a:t>病人總數</a:t>
                      </a:r>
                      <a:endParaRPr lang="en-US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1086007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867572"/>
                  </a:ext>
                </a:extLst>
              </a:tr>
              <a:tr h="996462">
                <a:tc>
                  <a:txBody>
                    <a:bodyPr/>
                    <a:lstStyle/>
                    <a:p>
                      <a:r>
                        <a:rPr lang="zh-TW" altLang="en-US" sz="4400" dirty="0"/>
                        <a:t>輕症</a:t>
                      </a:r>
                      <a:r>
                        <a:rPr lang="en-US" altLang="zh-TW" sz="4400" dirty="0"/>
                        <a:t>+</a:t>
                      </a:r>
                      <a:r>
                        <a:rPr lang="zh-TW" altLang="en-US" sz="4400" dirty="0"/>
                        <a:t>痊癒</a:t>
                      </a:r>
                      <a:endParaRPr lang="en-US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   </a:t>
                      </a:r>
                      <a:r>
                        <a:rPr lang="en-US" sz="4400" dirty="0"/>
                        <a:t>988527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  </a:t>
                      </a:r>
                      <a:r>
                        <a:rPr lang="en-US" sz="4400" dirty="0"/>
                        <a:t>91%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260518"/>
                  </a:ext>
                </a:extLst>
              </a:tr>
              <a:tr h="1055077">
                <a:tc>
                  <a:txBody>
                    <a:bodyPr/>
                    <a:lstStyle/>
                    <a:p>
                      <a:r>
                        <a:rPr lang="zh-TW" altLang="en-US" sz="4400" dirty="0"/>
                        <a:t>重症</a:t>
                      </a:r>
                      <a:r>
                        <a:rPr lang="en-US" altLang="zh-TW" sz="4400" dirty="0"/>
                        <a:t>+</a:t>
                      </a:r>
                      <a:r>
                        <a:rPr lang="zh-TW" altLang="en-US" sz="4400" dirty="0"/>
                        <a:t>死亡</a:t>
                      </a:r>
                      <a:endParaRPr lang="en-US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     97480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    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3082049"/>
                  </a:ext>
                </a:extLst>
              </a:tr>
              <a:tr h="1051753">
                <a:tc>
                  <a:txBody>
                    <a:bodyPr/>
                    <a:lstStyle/>
                    <a:p>
                      <a:r>
                        <a:rPr lang="zh-TW" altLang="en-US" sz="4400" dirty="0"/>
                        <a:t>死亡人數</a:t>
                      </a:r>
                      <a:endParaRPr lang="en-US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      </a:t>
                      </a:r>
                      <a:r>
                        <a:rPr lang="en-US" sz="4400" dirty="0"/>
                        <a:t>58226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     </a:t>
                      </a:r>
                      <a:r>
                        <a:rPr lang="en-US" sz="4400" dirty="0"/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866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6119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41F285-C844-0E45-875C-1A748A052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524001"/>
            <a:ext cx="3412067" cy="34783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COVID-19 </a:t>
            </a:r>
            <a:r>
              <a:rPr lang="zh-TW" altLang="en-US" sz="4800" dirty="0">
                <a:solidFill>
                  <a:srgbClr val="FFFFFF"/>
                </a:solidFill>
              </a:rPr>
              <a:t>為什麼要降低傳染曲線</a:t>
            </a:r>
            <a:r>
              <a:rPr lang="en-US" altLang="zh-TW" sz="4800" dirty="0">
                <a:solidFill>
                  <a:srgbClr val="FFFFFF"/>
                </a:solidFill>
              </a:rPr>
              <a:t>?</a:t>
            </a:r>
            <a:r>
              <a:rPr lang="zh-TW" altLang="en-US" sz="4800" dirty="0">
                <a:solidFill>
                  <a:srgbClr val="FFFFFF"/>
                </a:solidFill>
              </a:rPr>
              <a:t>如何降低</a:t>
            </a:r>
            <a:r>
              <a:rPr lang="en-US" altLang="zh-TW" sz="4800" dirty="0">
                <a:solidFill>
                  <a:srgbClr val="FFFFFF"/>
                </a:solidFill>
              </a:rPr>
              <a:t>?</a:t>
            </a:r>
            <a:endParaRPr lang="en-US" sz="4800" dirty="0">
              <a:solidFill>
                <a:srgbClr val="FFFFFF"/>
              </a:solidFill>
            </a:endParaRP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0FFE81D2-952C-3743-B546-4B4E45FB9C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0627" y="1172308"/>
            <a:ext cx="7961269" cy="482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5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Light" panose="020B0502020104020203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41F285-C844-0E45-875C-1A748A052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524001"/>
            <a:ext cx="3412067" cy="34783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COVID-19 </a:t>
            </a:r>
            <a:r>
              <a:rPr lang="zh-TW" altLang="en-US" sz="4800" dirty="0">
                <a:solidFill>
                  <a:srgbClr val="FFFFFF"/>
                </a:solidFill>
              </a:rPr>
              <a:t>保持社交距離確實可以減緩感染</a:t>
            </a:r>
            <a:endParaRPr lang="en-US" sz="4800" dirty="0">
              <a:solidFill>
                <a:srgbClr val="FFFFFF"/>
              </a:solidFill>
            </a:endParaRP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1953F896-EC9D-B448-BB2D-A14357C9D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300" r="15917" b="66102"/>
          <a:stretch/>
        </p:blipFill>
        <p:spPr>
          <a:xfrm>
            <a:off x="4148667" y="548640"/>
            <a:ext cx="8006439" cy="5791132"/>
          </a:xfrm>
        </p:spPr>
      </p:pic>
    </p:spTree>
    <p:extLst>
      <p:ext uri="{BB962C8B-B14F-4D97-AF65-F5344CB8AC3E}">
        <p14:creationId xmlns:p14="http://schemas.microsoft.com/office/powerpoint/2010/main" val="1669204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41F285-C844-0E45-875C-1A748A052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1524001"/>
            <a:ext cx="3338513" cy="416242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COVID-19 </a:t>
            </a:r>
            <a:r>
              <a:rPr lang="zh-TW" altLang="en-US" sz="4800" dirty="0">
                <a:solidFill>
                  <a:srgbClr val="FFFFFF"/>
                </a:solidFill>
              </a:rPr>
              <a:t>原因是美國早期測試人數太少不知道社區感染已經一陣子</a:t>
            </a:r>
            <a:endParaRPr lang="en-US" sz="4800" dirty="0">
              <a:solidFill>
                <a:srgbClr val="FFFFFF"/>
              </a:solidFill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E0A7B88B-AE0B-9647-977D-AB07796C65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357"/>
          <a:stretch/>
        </p:blipFill>
        <p:spPr>
          <a:xfrm>
            <a:off x="4814888" y="67767"/>
            <a:ext cx="6557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74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Light" panose="020B0502020104020203"/>
              <a:ea typeface="+mn-ea"/>
              <a:cs typeface="+mn-cs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41F285-C844-0E45-875C-1A748A052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1524001"/>
            <a:ext cx="3281729" cy="382172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COVID-19 </a:t>
            </a:r>
            <a:r>
              <a:rPr lang="zh-TW" altLang="en-US" sz="4800" dirty="0">
                <a:solidFill>
                  <a:srgbClr val="FFFFFF"/>
                </a:solidFill>
              </a:rPr>
              <a:t>老年人加上慢性病患的致死率高</a:t>
            </a:r>
            <a:r>
              <a:rPr lang="en-US" altLang="zh-TW" sz="4800" dirty="0">
                <a:solidFill>
                  <a:srgbClr val="FFFFFF"/>
                </a:solidFill>
              </a:rPr>
              <a:t/>
            </a:r>
            <a:br>
              <a:rPr lang="en-US" altLang="zh-TW" sz="4800" dirty="0">
                <a:solidFill>
                  <a:srgbClr val="FFFFFF"/>
                </a:solidFill>
              </a:rPr>
            </a:br>
            <a:r>
              <a:rPr lang="zh-TW" altLang="en-US" sz="4800" dirty="0">
                <a:solidFill>
                  <a:srgbClr val="FFFFFF"/>
                </a:solidFill>
              </a:rPr>
              <a:t>為什麼</a:t>
            </a:r>
            <a:r>
              <a:rPr lang="en-US" altLang="zh-TW" sz="4800" dirty="0">
                <a:solidFill>
                  <a:srgbClr val="FFFFFF"/>
                </a:solidFill>
              </a:rPr>
              <a:t>?</a:t>
            </a:r>
            <a:endParaRPr lang="en-US" sz="4800" dirty="0">
              <a:solidFill>
                <a:srgbClr val="FFFFFF"/>
              </a:solidFill>
            </a:endParaRP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233E86F5-9494-AD44-AB2C-DEE4300D9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995" t="31403" r="16195" b="41419"/>
          <a:stretch/>
        </p:blipFill>
        <p:spPr>
          <a:xfrm>
            <a:off x="4140202" y="934403"/>
            <a:ext cx="8051798" cy="5223841"/>
          </a:xfrm>
        </p:spPr>
      </p:pic>
    </p:spTree>
    <p:extLst>
      <p:ext uri="{BB962C8B-B14F-4D97-AF65-F5344CB8AC3E}">
        <p14:creationId xmlns:p14="http://schemas.microsoft.com/office/powerpoint/2010/main" val="2780163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Light" panose="020B0502020104020203"/>
              <a:ea typeface="+mn-ea"/>
              <a:cs typeface="+mn-cs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41F285-C844-0E45-875C-1A748A052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35" y="1524001"/>
            <a:ext cx="3693668" cy="366737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COVID-19 </a:t>
            </a:r>
            <a:r>
              <a:rPr lang="en-US" altLang="zh-TW" sz="4800" dirty="0">
                <a:solidFill>
                  <a:srgbClr val="FFFFFF"/>
                </a:solidFill>
              </a:rPr>
              <a:t/>
            </a:r>
            <a:br>
              <a:rPr lang="en-US" altLang="zh-TW" sz="4800" dirty="0">
                <a:solidFill>
                  <a:srgbClr val="FFFFFF"/>
                </a:solidFill>
              </a:rPr>
            </a:br>
            <a:r>
              <a:rPr lang="zh-TW" altLang="en-US" sz="4800" dirty="0">
                <a:solidFill>
                  <a:srgbClr val="FFFFFF"/>
                </a:solidFill>
              </a:rPr>
              <a:t>傳染性強</a:t>
            </a:r>
            <a:r>
              <a:rPr lang="en-US" altLang="zh-TW" sz="4800" dirty="0">
                <a:solidFill>
                  <a:srgbClr val="FFFFFF"/>
                </a:solidFill>
              </a:rPr>
              <a:t/>
            </a:r>
            <a:br>
              <a:rPr lang="en-US" altLang="zh-TW" sz="4800" dirty="0">
                <a:solidFill>
                  <a:srgbClr val="FFFFFF"/>
                </a:solidFill>
              </a:rPr>
            </a:br>
            <a:r>
              <a:rPr lang="zh-TW" altLang="en-US" sz="4800" dirty="0">
                <a:solidFill>
                  <a:srgbClr val="FFFFFF"/>
                </a:solidFill>
              </a:rPr>
              <a:t>一個人可以傳染</a:t>
            </a:r>
            <a:r>
              <a:rPr lang="en-US" altLang="zh-TW" sz="4800" dirty="0">
                <a:solidFill>
                  <a:srgbClr val="FFFFFF"/>
                </a:solidFill>
              </a:rPr>
              <a:t>2-2.5</a:t>
            </a:r>
            <a:r>
              <a:rPr lang="zh-TW" altLang="en-US" sz="4800" dirty="0">
                <a:solidFill>
                  <a:srgbClr val="FFFFFF"/>
                </a:solidFill>
              </a:rPr>
              <a:t>人</a:t>
            </a:r>
            <a:endParaRPr lang="en-US" sz="4800" dirty="0">
              <a:solidFill>
                <a:srgbClr val="FFFFFF"/>
              </a:solidFill>
            </a:endParaRP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8A0D9438-6880-CE4A-AB3C-BB2146267C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39" t="3911" r="11308" b="52116"/>
          <a:stretch/>
        </p:blipFill>
        <p:spPr>
          <a:xfrm>
            <a:off x="4243918" y="646920"/>
            <a:ext cx="7867848" cy="569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97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Light" panose="020B0502020104020203"/>
              <a:ea typeface="+mn-ea"/>
              <a:cs typeface="+mn-cs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41F285-C844-0E45-875C-1A748A052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1524000"/>
            <a:ext cx="3285328" cy="407669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COVID-19 </a:t>
            </a:r>
            <a:r>
              <a:rPr lang="en-US" altLang="zh-TW" sz="4800" dirty="0">
                <a:solidFill>
                  <a:srgbClr val="FFFFFF"/>
                </a:solidFill>
              </a:rPr>
              <a:t/>
            </a:r>
            <a:br>
              <a:rPr lang="en-US" altLang="zh-TW" sz="4800" dirty="0">
                <a:solidFill>
                  <a:srgbClr val="FFFFFF"/>
                </a:solidFill>
              </a:rPr>
            </a:br>
            <a:r>
              <a:rPr lang="zh-TW" altLang="en-US" sz="4800" dirty="0">
                <a:solidFill>
                  <a:srgbClr val="FFFFFF"/>
                </a:solidFill>
              </a:rPr>
              <a:t>傳染性麻疹和印卡病毒比較傳染性要弱許多</a:t>
            </a:r>
            <a:endParaRPr lang="en-US" sz="4800" dirty="0">
              <a:solidFill>
                <a:srgbClr val="FFFFFF"/>
              </a:solidFill>
            </a:endParaRP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F217BEF8-8D6C-4041-8AC6-7A64BD249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417" t="52281" r="35881" b="15272"/>
          <a:stretch/>
        </p:blipFill>
        <p:spPr>
          <a:xfrm>
            <a:off x="4241830" y="548640"/>
            <a:ext cx="7802913" cy="5989597"/>
          </a:xfrm>
        </p:spPr>
      </p:pic>
    </p:spTree>
    <p:extLst>
      <p:ext uri="{BB962C8B-B14F-4D97-AF65-F5344CB8AC3E}">
        <p14:creationId xmlns:p14="http://schemas.microsoft.com/office/powerpoint/2010/main" val="2963452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Light" panose="020B0502020104020203"/>
              <a:ea typeface="+mn-ea"/>
              <a:cs typeface="+mn-cs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41F285-C844-0E45-875C-1A748A052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14" y="1228726"/>
            <a:ext cx="3343274" cy="437197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COVID-19 </a:t>
            </a:r>
            <a:r>
              <a:rPr lang="en-US" altLang="zh-TW" sz="4800" dirty="0">
                <a:solidFill>
                  <a:srgbClr val="FFFFFF"/>
                </a:solidFill>
              </a:rPr>
              <a:t/>
            </a:r>
            <a:br>
              <a:rPr lang="en-US" altLang="zh-TW" sz="4800" dirty="0">
                <a:solidFill>
                  <a:srgbClr val="FFFFFF"/>
                </a:solidFill>
              </a:rPr>
            </a:br>
            <a:r>
              <a:rPr lang="zh-TW" altLang="en-US" sz="4800" dirty="0">
                <a:solidFill>
                  <a:srgbClr val="FFFFFF"/>
                </a:solidFill>
              </a:rPr>
              <a:t>潛汱期</a:t>
            </a:r>
            <a:r>
              <a:rPr lang="en-US" altLang="zh-TW" sz="4800" dirty="0">
                <a:solidFill>
                  <a:srgbClr val="FFFFFF"/>
                </a:solidFill>
              </a:rPr>
              <a:t>5</a:t>
            </a:r>
            <a:r>
              <a:rPr lang="zh-TW" altLang="en-US" sz="4800" dirty="0">
                <a:solidFill>
                  <a:srgbClr val="FFFFFF"/>
                </a:solidFill>
              </a:rPr>
              <a:t>日至</a:t>
            </a:r>
            <a:r>
              <a:rPr lang="en-US" altLang="zh-TW" sz="4800" dirty="0">
                <a:solidFill>
                  <a:srgbClr val="FFFFFF"/>
                </a:solidFill>
              </a:rPr>
              <a:t>14</a:t>
            </a:r>
            <a:r>
              <a:rPr lang="zh-TW" altLang="en-US" sz="4800" dirty="0">
                <a:solidFill>
                  <a:srgbClr val="FFFFFF"/>
                </a:solidFill>
              </a:rPr>
              <a:t>日</a:t>
            </a:r>
            <a:r>
              <a:rPr lang="en-US" altLang="zh-TW" sz="4800" dirty="0">
                <a:solidFill>
                  <a:srgbClr val="FFFFFF"/>
                </a:solidFill>
              </a:rPr>
              <a:t/>
            </a:r>
            <a:br>
              <a:rPr lang="en-US" altLang="zh-TW" sz="4800" dirty="0">
                <a:solidFill>
                  <a:srgbClr val="FFFFFF"/>
                </a:solidFill>
              </a:rPr>
            </a:br>
            <a:r>
              <a:rPr lang="zh-TW" altLang="en-US" sz="4800" dirty="0">
                <a:solidFill>
                  <a:srgbClr val="FFFFFF"/>
                </a:solidFill>
              </a:rPr>
              <a:t>沒有症狀也可能傳染</a:t>
            </a:r>
            <a:endParaRPr lang="en-US" sz="4800" dirty="0">
              <a:solidFill>
                <a:srgbClr val="FFFFFF"/>
              </a:solidFill>
            </a:endParaRP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465CFDD-B628-854B-82E6-B2F40C2D34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413" r="12726" b="62071"/>
          <a:stretch/>
        </p:blipFill>
        <p:spPr>
          <a:xfrm>
            <a:off x="4241830" y="372529"/>
            <a:ext cx="7851713" cy="6182576"/>
          </a:xfrm>
        </p:spPr>
      </p:pic>
    </p:spTree>
    <p:extLst>
      <p:ext uri="{BB962C8B-B14F-4D97-AF65-F5344CB8AC3E}">
        <p14:creationId xmlns:p14="http://schemas.microsoft.com/office/powerpoint/2010/main" val="3263072583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nalogousFromRegularSeedRightStep">
      <a:dk1>
        <a:srgbClr val="000000"/>
      </a:dk1>
      <a:lt1>
        <a:srgbClr val="FFFFFF"/>
      </a:lt1>
      <a:dk2>
        <a:srgbClr val="3D3823"/>
      </a:dk2>
      <a:lt2>
        <a:srgbClr val="E2E6E8"/>
      </a:lt2>
      <a:accent1>
        <a:srgbClr val="E77229"/>
      </a:accent1>
      <a:accent2>
        <a:srgbClr val="C09E15"/>
      </a:accent2>
      <a:accent3>
        <a:srgbClr val="8FAF1F"/>
      </a:accent3>
      <a:accent4>
        <a:srgbClr val="50B814"/>
      </a:accent4>
      <a:accent5>
        <a:srgbClr val="21BC29"/>
      </a:accent5>
      <a:accent6>
        <a:srgbClr val="14BB62"/>
      </a:accent6>
      <a:hlink>
        <a:srgbClr val="3D89B9"/>
      </a:hlink>
      <a:folHlink>
        <a:srgbClr val="828282"/>
      </a:folHlink>
    </a:clrScheme>
    <a:fontScheme name="Dividend">
      <a:majorFont>
        <a:latin typeface="Arial Nova Ligh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ova Ligh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458</Words>
  <Application>Microsoft Office PowerPoint</Application>
  <PresentationFormat>Widescreen</PresentationFormat>
  <Paragraphs>76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 Nova Light</vt:lpstr>
      <vt:lpstr>微軟正黑體</vt:lpstr>
      <vt:lpstr>华文中宋</vt:lpstr>
      <vt:lpstr>Calibri</vt:lpstr>
      <vt:lpstr>Gill Sans MT</vt:lpstr>
      <vt:lpstr>Verdana</vt:lpstr>
      <vt:lpstr>Wingdings 2</vt:lpstr>
      <vt:lpstr>DividendVTI</vt:lpstr>
      <vt:lpstr>COVID-19 Pandemic</vt:lpstr>
      <vt:lpstr>COVID-19 全球的得病及死亡人數的分析</vt:lpstr>
      <vt:lpstr>COVID-19 為什麼要降低傳染曲線?如何降低?</vt:lpstr>
      <vt:lpstr>COVID-19 保持社交距離確實可以減緩感染</vt:lpstr>
      <vt:lpstr>COVID-19 原因是美國早期測試人數太少不知道社區感染已經一陣子</vt:lpstr>
      <vt:lpstr>COVID-19 老年人加上慢性病患的致死率高 為什麼?</vt:lpstr>
      <vt:lpstr>COVID-19  傳染性強 一個人可以傳染2-2.5人</vt:lpstr>
      <vt:lpstr>COVID-19  傳染性麻疹和印卡病毒比較傳染性要弱許多</vt:lpstr>
      <vt:lpstr>COVID-19  潛汱期5日至14日 沒有症狀也可能傳染</vt:lpstr>
      <vt:lpstr>PowerPoint Presentation</vt:lpstr>
      <vt:lpstr>PowerPoint Presentation</vt:lpstr>
      <vt:lpstr>PowerPoint Presentation</vt:lpstr>
      <vt:lpstr>Diagnostico</vt:lpstr>
      <vt:lpstr>PowerPoint Presentation</vt:lpstr>
      <vt:lpstr>PowerPoint Presentation</vt:lpstr>
      <vt:lpstr>外出回家後需要做哪些防疫工作？</vt:lpstr>
      <vt:lpstr>如何能夠在天天在各種疫情負面新聞之中，不受其影響，安定人心?</vt:lpstr>
      <vt:lpstr>居家防疫時，如何預防自己或親人產生憂鬱症，躁鬱症進而引起家暴或自殺?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 Pandemic</dc:title>
  <dc:creator>William Keh</dc:creator>
  <cp:lastModifiedBy>Windows User</cp:lastModifiedBy>
  <cp:revision>9</cp:revision>
  <dcterms:created xsi:type="dcterms:W3CDTF">2020-04-07T05:51:30Z</dcterms:created>
  <dcterms:modified xsi:type="dcterms:W3CDTF">2020-04-15T22:17:39Z</dcterms:modified>
</cp:coreProperties>
</file>